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65" r:id="rId5"/>
    <p:sldId id="259" r:id="rId6"/>
    <p:sldId id="263" r:id="rId7"/>
    <p:sldId id="261" r:id="rId8"/>
    <p:sldId id="264" r:id="rId9"/>
    <p:sldId id="262" r:id="rId10"/>
    <p:sldId id="260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165" autoAdjust="0"/>
  </p:normalViewPr>
  <p:slideViewPr>
    <p:cSldViewPr>
      <p:cViewPr>
        <p:scale>
          <a:sx n="70" d="100"/>
          <a:sy n="70" d="100"/>
        </p:scale>
        <p:origin x="-516" y="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4153FD-EC35-4D5B-8F95-755B45552C4C}" type="datetimeFigureOut">
              <a:rPr lang="en-US" smtClean="0"/>
              <a:t>9/13/2012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B7AE6C-C764-4B9B-B1D8-5EED879951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7338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7AE6C-C764-4B9B-B1D8-5EED8799511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894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651EF-7D9F-4AB0-B987-1AA097FEE666}" type="datetimeFigureOut">
              <a:rPr lang="en-US" smtClean="0"/>
              <a:t>9/13/2012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F13B375-3603-43EC-BB66-EADF20D8E295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651EF-7D9F-4AB0-B987-1AA097FEE666}" type="datetimeFigureOut">
              <a:rPr lang="en-US" smtClean="0"/>
              <a:t>9/13/2012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3B375-3603-43EC-BB66-EADF20D8E2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651EF-7D9F-4AB0-B987-1AA097FEE666}" type="datetimeFigureOut">
              <a:rPr lang="en-US" smtClean="0"/>
              <a:t>9/13/2012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3B375-3603-43EC-BB66-EADF20D8E2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651EF-7D9F-4AB0-B987-1AA097FEE666}" type="datetimeFigureOut">
              <a:rPr lang="en-US" smtClean="0"/>
              <a:t>9/13/2012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F13B375-3603-43EC-BB66-EADF20D8E295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651EF-7D9F-4AB0-B987-1AA097FEE666}" type="datetimeFigureOut">
              <a:rPr lang="en-US" smtClean="0"/>
              <a:t>9/13/2012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F13B375-3603-43EC-BB66-EADF20D8E295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651EF-7D9F-4AB0-B987-1AA097FEE666}" type="datetimeFigureOut">
              <a:rPr lang="en-US" smtClean="0"/>
              <a:t>9/13/2012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F13B375-3603-43EC-BB66-EADF20D8E29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651EF-7D9F-4AB0-B987-1AA097FEE666}" type="datetimeFigureOut">
              <a:rPr lang="en-US" smtClean="0"/>
              <a:t>9/13/2012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F13B375-3603-43EC-BB66-EADF20D8E295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651EF-7D9F-4AB0-B987-1AA097FEE666}" type="datetimeFigureOut">
              <a:rPr lang="en-US" smtClean="0"/>
              <a:t>9/13/2012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F13B375-3603-43EC-BB66-EADF20D8E29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651EF-7D9F-4AB0-B987-1AA097FEE666}" type="datetimeFigureOut">
              <a:rPr lang="en-US" smtClean="0"/>
              <a:t>9/13/2012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F13B375-3603-43EC-BB66-EADF20D8E29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651EF-7D9F-4AB0-B987-1AA097FEE666}" type="datetimeFigureOut">
              <a:rPr lang="en-US" smtClean="0"/>
              <a:t>9/13/2012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F13B375-3603-43EC-BB66-EADF20D8E295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651EF-7D9F-4AB0-B987-1AA097FEE666}" type="datetimeFigureOut">
              <a:rPr lang="en-US" smtClean="0"/>
              <a:t>9/13/2012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F13B375-3603-43EC-BB66-EADF20D8E295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005651EF-7D9F-4AB0-B987-1AA097FEE666}" type="datetimeFigureOut">
              <a:rPr lang="en-US" smtClean="0"/>
              <a:t>9/13/2012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4F13B375-3603-43EC-BB66-EADF20D8E295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istorylearningsite.co.uk/israel_and_the_1948_war.htm" TargetMode="External"/><Relationship Id="rId2" Type="http://schemas.openxmlformats.org/officeDocument/2006/relationships/hyperlink" Target="http://www.jewishvirtuallibrary.org/jsource/History/1948_War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hkxprd0111.outlook.com/owa/redir.aspx?C=JrUaprwvp0-K-av8wsLS3eYYlJJNWM8I9_3wDPtPt5VUZbCfK_qHaPweym2T5Sj3Mv2qHdICuIQ.&amp;URL=http://www.stateofisrael.com/arab-israel/worldwarii/" TargetMode="External"/><Relationship Id="rId5" Type="http://schemas.openxmlformats.org/officeDocument/2006/relationships/hyperlink" Target="https://hkxprd0111.outlook.com/owa/redir.aspx?C=JrUaprwvp0-K-av8wsLS3eYYlJJNWM8I9_3wDPtPt5VUZbCfK_qHaPweym2T5Sj3Mv2qHdICuIQ.&amp;URL=http://www.jewishvirtuallibrary.org/jsource/History/Dec_of_Indep.html" TargetMode="External"/><Relationship Id="rId4" Type="http://schemas.openxmlformats.org/officeDocument/2006/relationships/hyperlink" Target="http://jewishagency.org/Jewishagency/english/Jewish+education/compelling%20content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sz="5400" dirty="0" smtClean="0"/>
              <a:t>The Second World War and the creation of the State of Israel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Sarah Leong, </a:t>
            </a:r>
            <a:r>
              <a:rPr lang="en-US" dirty="0" err="1" smtClean="0"/>
              <a:t>Kayle</a:t>
            </a:r>
            <a:r>
              <a:rPr lang="en-US" dirty="0" smtClean="0"/>
              <a:t> Cleland, and Ebony Harris</a:t>
            </a:r>
            <a:endParaRPr lang="en-US" dirty="0"/>
          </a:p>
        </p:txBody>
      </p:sp>
      <p:pic>
        <p:nvPicPr>
          <p:cNvPr id="4" name="Picture 2" descr="http://4.bp.blogspot.com/_eQNPu6zzxaU/SZXA4W53kmI/AAAAAAAAKFc/4ax54xrHkH4/s400/israel-born-in-a-day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637"/>
          <a:stretch/>
        </p:blipFill>
        <p:spPr bwMode="auto">
          <a:xfrm>
            <a:off x="1066800" y="4191000"/>
            <a:ext cx="70104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9180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14400" y="1828800"/>
            <a:ext cx="7467600" cy="4800600"/>
          </a:xfrm>
        </p:spPr>
        <p:txBody>
          <a:bodyPr>
            <a:normAutofit fontScale="92500" lnSpcReduction="20000"/>
          </a:bodyPr>
          <a:lstStyle/>
          <a:p>
            <a:r>
              <a:rPr lang="en-US" sz="1800" dirty="0">
                <a:effectLst/>
              </a:rPr>
              <a:t>AICE (2012) </a:t>
            </a:r>
            <a:r>
              <a:rPr lang="en-US" sz="1800" i="1" dirty="0">
                <a:effectLst/>
              </a:rPr>
              <a:t>The Israeli War of Independence (1948)</a:t>
            </a:r>
            <a:r>
              <a:rPr lang="en-US" sz="1800" dirty="0">
                <a:effectLst/>
              </a:rPr>
              <a:t>. [online] Available at: </a:t>
            </a:r>
            <a:r>
              <a:rPr lang="en-US" sz="1800" dirty="0">
                <a:effectLst/>
                <a:hlinkClick r:id="rId2"/>
              </a:rPr>
              <a:t>http://www.jewishvirtuallibrary.org/jsource/History/1948_War.html</a:t>
            </a:r>
            <a:r>
              <a:rPr lang="en-US" sz="1800" dirty="0">
                <a:effectLst/>
              </a:rPr>
              <a:t> [Accessed: 26 Aug 2012].</a:t>
            </a:r>
          </a:p>
          <a:p>
            <a:r>
              <a:rPr lang="en-US" sz="1800" dirty="0" err="1">
                <a:effectLst/>
              </a:rPr>
              <a:t>Trueman</a:t>
            </a:r>
            <a:r>
              <a:rPr lang="en-US" sz="1800" dirty="0">
                <a:effectLst/>
              </a:rPr>
              <a:t>, C. (2010) </a:t>
            </a:r>
            <a:r>
              <a:rPr lang="en-US" sz="1800" i="1" dirty="0">
                <a:effectLst/>
              </a:rPr>
              <a:t>Israel and the 1948 War</a:t>
            </a:r>
            <a:r>
              <a:rPr lang="en-US" sz="1800" dirty="0">
                <a:effectLst/>
              </a:rPr>
              <a:t>. [online] Available at: </a:t>
            </a:r>
            <a:r>
              <a:rPr lang="en-US" sz="1800" dirty="0">
                <a:effectLst/>
                <a:hlinkClick r:id="rId3"/>
              </a:rPr>
              <a:t>http://www.historylearningsite.co.uk/israel_and_the_1948_war.htm</a:t>
            </a:r>
            <a:r>
              <a:rPr lang="en-US" sz="1800" dirty="0">
                <a:effectLst/>
              </a:rPr>
              <a:t> [Accessed: 26 Aug 2012].</a:t>
            </a:r>
          </a:p>
          <a:p>
            <a:r>
              <a:rPr lang="en-US" sz="1800" dirty="0" err="1">
                <a:effectLst/>
              </a:rPr>
              <a:t>Habibi</a:t>
            </a:r>
            <a:r>
              <a:rPr lang="en-US" sz="1800" dirty="0">
                <a:effectLst/>
              </a:rPr>
              <a:t>, M. et al. (2010) </a:t>
            </a:r>
            <a:r>
              <a:rPr lang="en-US" sz="1800" i="1" dirty="0">
                <a:effectLst/>
              </a:rPr>
              <a:t>History of Europe and the Middle East</a:t>
            </a:r>
            <a:r>
              <a:rPr lang="en-US" sz="1800" dirty="0">
                <a:effectLst/>
              </a:rPr>
              <a:t>. New York: Oxford </a:t>
            </a:r>
            <a:r>
              <a:rPr lang="en-US" sz="1800" dirty="0" err="1">
                <a:effectLst/>
              </a:rPr>
              <a:t>Universtiy</a:t>
            </a:r>
            <a:r>
              <a:rPr lang="en-US" sz="1800" dirty="0">
                <a:effectLst/>
              </a:rPr>
              <a:t> Press, p.209-215</a:t>
            </a:r>
            <a:r>
              <a:rPr lang="en-US" sz="1800" dirty="0" smtClean="0">
                <a:effectLst/>
              </a:rPr>
              <a:t>.</a:t>
            </a:r>
          </a:p>
          <a:p>
            <a:r>
              <a:rPr lang="en-US" sz="1800" dirty="0" smtClean="0">
                <a:effectLst/>
              </a:rPr>
              <a:t>Jewishagency.org (1986) The Ben </a:t>
            </a:r>
            <a:r>
              <a:rPr lang="en-US" sz="1800" dirty="0" err="1" smtClean="0">
                <a:effectLst/>
              </a:rPr>
              <a:t>Gurion</a:t>
            </a:r>
            <a:r>
              <a:rPr lang="en-US" sz="1800" dirty="0" smtClean="0">
                <a:effectLst/>
              </a:rPr>
              <a:t> Years Activities [online] Available at </a:t>
            </a:r>
            <a:r>
              <a:rPr lang="en-US" sz="1800" dirty="0" smtClean="0">
                <a:effectLst/>
                <a:hlinkClick r:id="rId4"/>
              </a:rPr>
              <a:t>http://jewishagency.org/Jewishagency/english/Jewish+education/compelling content/</a:t>
            </a:r>
            <a:r>
              <a:rPr lang="en-US" sz="1800" dirty="0" smtClean="0">
                <a:effectLst/>
              </a:rPr>
              <a:t> </a:t>
            </a:r>
            <a:r>
              <a:rPr lang="en-US" dirty="0" smtClean="0"/>
              <a:t>  </a:t>
            </a:r>
          </a:p>
          <a:p>
            <a:r>
              <a:rPr lang="en-US" sz="1800" dirty="0">
                <a:effectLst/>
              </a:rPr>
              <a:t>Jewishvirtuallibrary.org (1948) </a:t>
            </a:r>
            <a:r>
              <a:rPr lang="en-US" sz="1800" i="1" dirty="0">
                <a:effectLst/>
              </a:rPr>
              <a:t>The Declaration Of The Establishment Of The State Of Israel</a:t>
            </a:r>
            <a:r>
              <a:rPr lang="en-US" sz="1800" dirty="0">
                <a:effectLst/>
              </a:rPr>
              <a:t>. [online] Available at: </a:t>
            </a:r>
            <a:r>
              <a:rPr lang="en-US" sz="1800" dirty="0">
                <a:effectLst/>
                <a:hlinkClick r:id="rId5"/>
              </a:rPr>
              <a:t>http://www.jewishvirtuallibrary.org/jsource/History/Dec_of_Indep.html</a:t>
            </a:r>
            <a:r>
              <a:rPr lang="en-US" sz="1800" dirty="0">
                <a:effectLst/>
              </a:rPr>
              <a:t> [Accessed: 27 Aug 2012].</a:t>
            </a:r>
          </a:p>
          <a:p>
            <a:r>
              <a:rPr lang="en-US" sz="1800" dirty="0">
                <a:effectLst/>
              </a:rPr>
              <a:t>Stateofisrael.com (2000) </a:t>
            </a:r>
            <a:r>
              <a:rPr lang="en-US" sz="1800" i="1" dirty="0">
                <a:effectLst/>
              </a:rPr>
              <a:t>World War II</a:t>
            </a:r>
            <a:r>
              <a:rPr lang="en-US" sz="1800" dirty="0">
                <a:effectLst/>
              </a:rPr>
              <a:t>. [online] Available at: </a:t>
            </a:r>
            <a:r>
              <a:rPr lang="en-US" sz="1800" dirty="0">
                <a:effectLst/>
                <a:hlinkClick r:id="rId6"/>
              </a:rPr>
              <a:t>http://www.stateofisrael.com/arab-israel/worldwarii/</a:t>
            </a:r>
            <a:r>
              <a:rPr lang="en-US" sz="1800" dirty="0">
                <a:effectLst/>
              </a:rPr>
              <a:t> [Accessed: 27 Aug 2012</a:t>
            </a:r>
            <a:r>
              <a:rPr lang="en-US" sz="1800" dirty="0" smtClean="0">
                <a:effectLst/>
              </a:rPr>
              <a:t>].</a:t>
            </a:r>
            <a:endParaRPr lang="en-US" sz="1800" dirty="0">
              <a:effectLst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609600"/>
            <a:ext cx="7543800" cy="914400"/>
          </a:xfrm>
        </p:spPr>
        <p:txBody>
          <a:bodyPr/>
          <a:lstStyle/>
          <a:p>
            <a:pPr algn="ctr"/>
            <a:r>
              <a:rPr lang="en-US" dirty="0" smtClean="0"/>
              <a:t>Bibliography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276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0" y="1905000"/>
            <a:ext cx="7239000" cy="4572000"/>
          </a:xfrm>
        </p:spPr>
        <p:txBody>
          <a:bodyPr>
            <a:normAutofit/>
          </a:bodyPr>
          <a:lstStyle/>
          <a:p>
            <a:r>
              <a:rPr lang="en-US" sz="2200" dirty="0" smtClean="0"/>
              <a:t>-Zionism (Belief that Palestine rightfully belongs to the Jewish people) becomes prominent </a:t>
            </a:r>
          </a:p>
          <a:p>
            <a:r>
              <a:rPr lang="en-US" sz="2200" dirty="0" smtClean="0"/>
              <a:t>Palestine under British control</a:t>
            </a:r>
          </a:p>
          <a:p>
            <a:r>
              <a:rPr lang="en-US" sz="2200" dirty="0" smtClean="0"/>
              <a:t>Arabic discontent</a:t>
            </a:r>
          </a:p>
          <a:p>
            <a:r>
              <a:rPr lang="en-US" sz="2200" dirty="0" smtClean="0"/>
              <a:t>White paper 1939</a:t>
            </a:r>
          </a:p>
          <a:p>
            <a:r>
              <a:rPr lang="en-US" sz="2200" dirty="0" smtClean="0"/>
              <a:t>SS Struma</a:t>
            </a:r>
          </a:p>
          <a:p>
            <a:r>
              <a:rPr lang="en-US" sz="2200" dirty="0" smtClean="0"/>
              <a:t>“We will fight the war as if there is no White Paper, and we will fight the White paper as if there is no war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685800"/>
            <a:ext cx="7543800" cy="914400"/>
          </a:xfrm>
        </p:spPr>
        <p:txBody>
          <a:bodyPr/>
          <a:lstStyle/>
          <a:p>
            <a:r>
              <a:rPr lang="en-US" sz="3600" dirty="0" smtClean="0"/>
              <a:t>WW2 impact on Palestine leading up to the issue of separate states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587656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533400"/>
            <a:ext cx="7543800" cy="1447800"/>
          </a:xfrm>
        </p:spPr>
        <p:txBody>
          <a:bodyPr/>
          <a:lstStyle/>
          <a:p>
            <a:r>
              <a:rPr lang="en-US" dirty="0"/>
              <a:t>Mandate of Israel- British possession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09600" y="2133600"/>
            <a:ext cx="8001000" cy="44958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Stage </a:t>
            </a:r>
            <a:r>
              <a:rPr lang="en-US" dirty="0" smtClean="0"/>
              <a:t>1:</a:t>
            </a:r>
          </a:p>
          <a:p>
            <a:pPr>
              <a:buFontTx/>
              <a:buChar char="-"/>
            </a:pPr>
            <a:r>
              <a:rPr lang="en-US" dirty="0" smtClean="0"/>
              <a:t>The </a:t>
            </a:r>
            <a:r>
              <a:rPr lang="en-US" dirty="0"/>
              <a:t>British mandate was unpopular amongst the Jews in ‘Israel</a:t>
            </a:r>
            <a:r>
              <a:rPr lang="en-US" dirty="0" smtClean="0"/>
              <a:t>.’</a:t>
            </a:r>
          </a:p>
          <a:p>
            <a:pPr>
              <a:buFontTx/>
              <a:buChar char="-"/>
            </a:pPr>
            <a:r>
              <a:rPr lang="en-US" dirty="0" smtClean="0"/>
              <a:t>Chairman </a:t>
            </a:r>
            <a:r>
              <a:rPr lang="en-US" dirty="0"/>
              <a:t>of the Jewish Agency Executive and later Prime Minister David Ben-Gurion, "We will fight Hitler as if no white paper existed and we will fight the white paper as if Hitler did not exist." </a:t>
            </a: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The </a:t>
            </a:r>
            <a:r>
              <a:rPr lang="en-US" dirty="0" err="1"/>
              <a:t>Irgun</a:t>
            </a:r>
            <a:r>
              <a:rPr lang="en-US" dirty="0"/>
              <a:t> (Jewish National Military Organization) </a:t>
            </a:r>
            <a:r>
              <a:rPr lang="en-US" dirty="0" smtClean="0"/>
              <a:t>spilt from </a:t>
            </a:r>
            <a:r>
              <a:rPr lang="en-US" dirty="0" err="1" smtClean="0"/>
              <a:t>Avraham</a:t>
            </a:r>
            <a:r>
              <a:rPr lang="en-US" dirty="0" smtClean="0"/>
              <a:t> </a:t>
            </a:r>
            <a:r>
              <a:rPr lang="en-US" dirty="0"/>
              <a:t>Stern </a:t>
            </a:r>
            <a:r>
              <a:rPr lang="en-US" dirty="0" smtClean="0"/>
              <a:t>&amp; LEHI </a:t>
            </a:r>
            <a:r>
              <a:rPr lang="en-US" dirty="0"/>
              <a:t>(Freedom Fighters of Israel.) </a:t>
            </a: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In 1942 </a:t>
            </a:r>
            <a:r>
              <a:rPr lang="en-US" dirty="0"/>
              <a:t>Stern was arrested and killed by the British but his legacy lived </a:t>
            </a:r>
            <a:r>
              <a:rPr lang="en-US" dirty="0" smtClean="0"/>
              <a:t>on.</a:t>
            </a:r>
          </a:p>
          <a:p>
            <a:pPr>
              <a:buFontTx/>
              <a:buChar char="-"/>
            </a:pPr>
            <a:r>
              <a:rPr lang="en-US" dirty="0" smtClean="0"/>
              <a:t>On </a:t>
            </a:r>
            <a:r>
              <a:rPr lang="en-US" dirty="0"/>
              <a:t>February the first 1942, the leader of the other half of the </a:t>
            </a:r>
            <a:r>
              <a:rPr lang="en-US" dirty="0" err="1"/>
              <a:t>Irgun</a:t>
            </a:r>
            <a:r>
              <a:rPr lang="en-US" dirty="0"/>
              <a:t>, </a:t>
            </a:r>
            <a:r>
              <a:rPr lang="en-US" dirty="0" err="1"/>
              <a:t>Menachem</a:t>
            </a:r>
            <a:r>
              <a:rPr lang="en-US" dirty="0"/>
              <a:t> Begin announced that the </a:t>
            </a:r>
            <a:r>
              <a:rPr lang="en-US" dirty="0" err="1"/>
              <a:t>Irgun</a:t>
            </a:r>
            <a:r>
              <a:rPr lang="en-US" dirty="0"/>
              <a:t> was to start fighting against the </a:t>
            </a:r>
            <a:r>
              <a:rPr lang="en-US" dirty="0" smtClean="0"/>
              <a:t>British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733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14400" y="1981200"/>
            <a:ext cx="7543800" cy="4495800"/>
          </a:xfrm>
        </p:spPr>
        <p:txBody>
          <a:bodyPr/>
          <a:lstStyle/>
          <a:p>
            <a:r>
              <a:rPr lang="en-US" sz="2200" dirty="0"/>
              <a:t>Stage </a:t>
            </a:r>
            <a:r>
              <a:rPr lang="en-US" sz="2200" dirty="0" smtClean="0"/>
              <a:t>2:</a:t>
            </a:r>
          </a:p>
          <a:p>
            <a:pPr>
              <a:buFontTx/>
              <a:buChar char="-"/>
            </a:pPr>
            <a:r>
              <a:rPr lang="en-US" sz="2200" dirty="0" smtClean="0"/>
              <a:t>In </a:t>
            </a:r>
            <a:r>
              <a:rPr lang="en-US" sz="2200" dirty="0"/>
              <a:t>1947 due to pressure and violence from the Jews, the British withdrew and handed the mandate over to the </a:t>
            </a:r>
            <a:r>
              <a:rPr lang="en-US" sz="2200" dirty="0" smtClean="0"/>
              <a:t>UN</a:t>
            </a:r>
          </a:p>
          <a:p>
            <a:pPr>
              <a:buFontTx/>
              <a:buChar char="-"/>
            </a:pPr>
            <a:r>
              <a:rPr lang="en-US" sz="2200" dirty="0" smtClean="0"/>
              <a:t>United </a:t>
            </a:r>
            <a:r>
              <a:rPr lang="en-US" sz="2200" dirty="0"/>
              <a:t>Nations Special Committee on Palestine: sent by UN to prepare report, 11 members (Sweden, Australia, Canada, Holland, Czech, Yugoslavia, Indian, Iran, Guatemala, Peru, </a:t>
            </a:r>
            <a:r>
              <a:rPr lang="en-US" sz="2200" dirty="0" smtClean="0"/>
              <a:t>Uruguay)</a:t>
            </a:r>
          </a:p>
          <a:p>
            <a:pPr>
              <a:buFontTx/>
              <a:buChar char="-"/>
            </a:pPr>
            <a:r>
              <a:rPr lang="en-US" sz="2200" dirty="0" smtClean="0"/>
              <a:t>Decided </a:t>
            </a:r>
            <a:r>
              <a:rPr lang="en-US" sz="2200" dirty="0"/>
              <a:t>on two-state solution- Arab state and Jewish state- Resolution </a:t>
            </a:r>
            <a:r>
              <a:rPr lang="en-US" sz="2200" dirty="0" smtClean="0"/>
              <a:t>181</a:t>
            </a:r>
            <a:endParaRPr lang="en-US" sz="2200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2000" y="533400"/>
            <a:ext cx="7543800" cy="1295400"/>
          </a:xfrm>
        </p:spPr>
        <p:txBody>
          <a:bodyPr/>
          <a:lstStyle/>
          <a:p>
            <a:r>
              <a:rPr lang="en-US" dirty="0"/>
              <a:t>Mandate of Israel- UN possession</a:t>
            </a:r>
          </a:p>
        </p:txBody>
      </p:sp>
    </p:spTree>
    <p:extLst>
      <p:ext uri="{BB962C8B-B14F-4D97-AF65-F5344CB8AC3E}">
        <p14:creationId xmlns:p14="http://schemas.microsoft.com/office/powerpoint/2010/main" val="737076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029200" y="1676400"/>
            <a:ext cx="3886200" cy="3708231"/>
          </a:xfrm>
        </p:spPr>
        <p:txBody>
          <a:bodyPr>
            <a:normAutofit fontScale="70000" lnSpcReduction="20000"/>
          </a:bodyPr>
          <a:lstStyle/>
          <a:p>
            <a:r>
              <a:rPr lang="en-US" sz="3200" dirty="0" smtClean="0"/>
              <a:t>May 1948: On the same day Israel was declared independent, Arab  forces invaded</a:t>
            </a:r>
          </a:p>
          <a:p>
            <a:r>
              <a:rPr lang="en-US" sz="3200" dirty="0" smtClean="0"/>
              <a:t>Israel </a:t>
            </a:r>
            <a:r>
              <a:rPr lang="en-US" sz="3200" dirty="0" err="1" smtClean="0"/>
              <a:t>vs</a:t>
            </a:r>
            <a:r>
              <a:rPr lang="en-US" sz="3200" dirty="0" smtClean="0"/>
              <a:t> League of Arab States; Iraq, Syria, Lebanon, Egypt, Jordan, Saudi Arabia </a:t>
            </a:r>
          </a:p>
          <a:p>
            <a:r>
              <a:rPr lang="en-US" sz="3200" dirty="0" smtClean="0"/>
              <a:t>New Israel State  Independence </a:t>
            </a:r>
            <a:r>
              <a:rPr lang="en-US" sz="3200" dirty="0" err="1" smtClean="0"/>
              <a:t>vs</a:t>
            </a:r>
            <a:r>
              <a:rPr lang="en-US" sz="3200" dirty="0" smtClean="0"/>
              <a:t> Palestine as a unitary state</a:t>
            </a:r>
          </a:p>
          <a:p>
            <a:r>
              <a:rPr lang="en-US" sz="3200" dirty="0" smtClean="0"/>
              <a:t>Series of conflicts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533400"/>
            <a:ext cx="7543800" cy="914400"/>
          </a:xfrm>
        </p:spPr>
        <p:txBody>
          <a:bodyPr/>
          <a:lstStyle/>
          <a:p>
            <a:r>
              <a:rPr lang="en-US" dirty="0" smtClean="0"/>
              <a:t>The 1948 Arab-Israeli War</a:t>
            </a:r>
            <a:endParaRPr lang="en-US" dirty="0"/>
          </a:p>
        </p:txBody>
      </p:sp>
      <p:pic>
        <p:nvPicPr>
          <p:cNvPr id="3074" name="Picture 2" descr="http://zionism-israel.com/his/Jewish_agency_bombi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6400"/>
            <a:ext cx="4316008" cy="335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57200" y="5384631"/>
            <a:ext cx="8305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Mid-May-11 June:</a:t>
            </a:r>
          </a:p>
          <a:p>
            <a:pPr marL="342900" indent="-342900">
              <a:buFontTx/>
              <a:buChar char="-"/>
            </a:pPr>
            <a:r>
              <a:rPr lang="en-US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Israel surprisingly kept Arab armies pushed back</a:t>
            </a:r>
          </a:p>
          <a:p>
            <a:pPr marL="342900" indent="-342900">
              <a:buFontTx/>
              <a:buChar char="-"/>
            </a:pPr>
            <a:r>
              <a:rPr lang="en-US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Truce was called by the UN but was rejected</a:t>
            </a:r>
            <a:r>
              <a:rPr lang="en-US" sz="2200" dirty="0" smtClean="0"/>
              <a:t>	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907724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86200" y="1447800"/>
            <a:ext cx="4572000" cy="51054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200" dirty="0" smtClean="0">
                <a:solidFill>
                  <a:prstClr val="white"/>
                </a:solidFill>
              </a:rPr>
              <a:t>8-18 </a:t>
            </a:r>
            <a:r>
              <a:rPr lang="en-US" sz="2200" dirty="0">
                <a:solidFill>
                  <a:prstClr val="white"/>
                </a:solidFill>
              </a:rPr>
              <a:t>July</a:t>
            </a:r>
            <a:r>
              <a:rPr lang="en-US" sz="2200" dirty="0" smtClean="0">
                <a:solidFill>
                  <a:prstClr val="white"/>
                </a:solidFill>
              </a:rPr>
              <a:t>:</a:t>
            </a:r>
          </a:p>
          <a:p>
            <a:pPr marL="342900" lvl="0" indent="-342900">
              <a:spcBef>
                <a:spcPts val="0"/>
              </a:spcBef>
              <a:buSzTx/>
              <a:buFontTx/>
              <a:buChar char="-"/>
            </a:pPr>
            <a:r>
              <a:rPr lang="en-US" sz="2200" dirty="0">
                <a:solidFill>
                  <a:prstClr val="white"/>
                </a:solidFill>
              </a:rPr>
              <a:t>Fighting continued, heavy battles with the Egyptian and Syrian forces</a:t>
            </a:r>
          </a:p>
          <a:p>
            <a:pPr marL="342900" lvl="0" indent="-342900">
              <a:spcBef>
                <a:spcPts val="0"/>
              </a:spcBef>
              <a:buSzTx/>
              <a:buFontTx/>
              <a:buChar char="-"/>
            </a:pPr>
            <a:r>
              <a:rPr lang="en-US" sz="2200" dirty="0">
                <a:solidFill>
                  <a:prstClr val="white"/>
                </a:solidFill>
              </a:rPr>
              <a:t>Still Israeli forces </a:t>
            </a:r>
            <a:r>
              <a:rPr lang="en-US" sz="2200" dirty="0" smtClean="0">
                <a:solidFill>
                  <a:prstClr val="white"/>
                </a:solidFill>
              </a:rPr>
              <a:t>dominated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 smtClean="0">
                <a:solidFill>
                  <a:prstClr val="white"/>
                </a:solidFill>
              </a:rPr>
              <a:t>15 </a:t>
            </a:r>
            <a:r>
              <a:rPr lang="en-US" sz="2200" dirty="0">
                <a:solidFill>
                  <a:prstClr val="white"/>
                </a:solidFill>
              </a:rPr>
              <a:t>Oct- 20 July 1949: </a:t>
            </a:r>
            <a:endParaRPr lang="en-US" sz="2200" dirty="0" smtClean="0">
              <a:solidFill>
                <a:prstClr val="white"/>
              </a:solidFill>
            </a:endParaRPr>
          </a:p>
          <a:p>
            <a:pPr>
              <a:buFontTx/>
              <a:buChar char="-"/>
            </a:pPr>
            <a:r>
              <a:rPr lang="en-US" sz="2200" dirty="0">
                <a:solidFill>
                  <a:prstClr val="white"/>
                </a:solidFill>
              </a:rPr>
              <a:t>“Green Line”: Israeli army extended borders 50% larger than UN allowed</a:t>
            </a:r>
          </a:p>
          <a:p>
            <a:pPr>
              <a:buFontTx/>
              <a:buChar char="-"/>
            </a:pPr>
            <a:r>
              <a:rPr lang="en-US" sz="2200" dirty="0">
                <a:solidFill>
                  <a:prstClr val="white"/>
                </a:solidFill>
              </a:rPr>
              <a:t>Armistice Agreement: separate peace treaties signed between Israel and Egypt, Lebanon, Jordan, and </a:t>
            </a:r>
            <a:r>
              <a:rPr lang="en-US" sz="2200" dirty="0" smtClean="0">
                <a:solidFill>
                  <a:prstClr val="white"/>
                </a:solidFill>
              </a:rPr>
              <a:t>Syria</a:t>
            </a:r>
          </a:p>
          <a:p>
            <a:r>
              <a:rPr lang="en-US" sz="2200" dirty="0" smtClean="0">
                <a:solidFill>
                  <a:prstClr val="white"/>
                </a:solidFill>
              </a:rPr>
              <a:t>Israeli victory over Arab defeat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381000"/>
            <a:ext cx="7543800" cy="914400"/>
          </a:xfrm>
        </p:spPr>
        <p:txBody>
          <a:bodyPr/>
          <a:lstStyle/>
          <a:p>
            <a:r>
              <a:rPr lang="en-US" dirty="0" smtClean="0"/>
              <a:t>The 1948 Arab-Israeli War</a:t>
            </a:r>
            <a:endParaRPr lang="en-US" dirty="0"/>
          </a:p>
        </p:txBody>
      </p:sp>
      <p:pic>
        <p:nvPicPr>
          <p:cNvPr id="2050" name="Picture 2" descr="http://mondediplo.com/IMG/arton206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582" y="1295400"/>
            <a:ext cx="3435927" cy="510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999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2000" y="381000"/>
            <a:ext cx="7543800" cy="914400"/>
          </a:xfrm>
        </p:spPr>
        <p:txBody>
          <a:bodyPr/>
          <a:lstStyle/>
          <a:p>
            <a:r>
              <a:rPr lang="en-US" dirty="0" smtClean="0"/>
              <a:t>Arab </a:t>
            </a:r>
            <a:r>
              <a:rPr lang="en-US" dirty="0" err="1" smtClean="0"/>
              <a:t>vs</a:t>
            </a:r>
            <a:r>
              <a:rPr lang="en-US" dirty="0" smtClean="0"/>
              <a:t> Israeli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4839532"/>
              </p:ext>
            </p:extLst>
          </p:nvPr>
        </p:nvGraphicFramePr>
        <p:xfrm>
          <a:off x="1066800" y="1524000"/>
          <a:ext cx="6934200" cy="4876799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467100"/>
                <a:gridCol w="3467100"/>
              </a:tblGrid>
              <a:tr h="48133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Arab Weaknesses</a:t>
                      </a:r>
                      <a:endParaRPr lang="en-US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Israel</a:t>
                      </a:r>
                      <a:r>
                        <a:rPr lang="en-US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i Strengths</a:t>
                      </a:r>
                      <a:endParaRPr lang="en-US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998969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 The armies were not united</a:t>
                      </a:r>
                      <a:r>
                        <a:rPr lang="en-US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under any form of leadership</a:t>
                      </a:r>
                      <a:endParaRPr lang="en-US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 </a:t>
                      </a:r>
                      <a:r>
                        <a:rPr lang="en-US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Haganah</a:t>
                      </a:r>
                      <a:r>
                        <a:rPr lang="en-US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group became the Israel</a:t>
                      </a:r>
                      <a:r>
                        <a:rPr lang="en-US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Defense Forces, totaling 100,000 fighters</a:t>
                      </a:r>
                      <a:endParaRPr lang="en-US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699278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</a:t>
                      </a:r>
                      <a:r>
                        <a:rPr lang="en-US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They acted separately and suspiciously on one another</a:t>
                      </a:r>
                      <a:endParaRPr lang="en-US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 Well trained with</a:t>
                      </a:r>
                      <a:r>
                        <a:rPr lang="en-US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experience from WWII</a:t>
                      </a:r>
                      <a:endParaRPr lang="en-US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1298659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 They could not coordinate their attacks</a:t>
                      </a:r>
                      <a:endParaRPr lang="en-US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 Well equipped with arms from Czechoslovakia</a:t>
                      </a:r>
                      <a:r>
                        <a:rPr lang="en-US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and secretly imported B-17 bombers</a:t>
                      </a:r>
                      <a:endParaRPr lang="en-US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699278">
                <a:tc>
                  <a:txBody>
                    <a:bodyPr/>
                    <a:lstStyle/>
                    <a:p>
                      <a:pPr marL="285750" indent="-285750" algn="l">
                        <a:buFontTx/>
                        <a:buChar char="-"/>
                      </a:pPr>
                      <a:r>
                        <a:rPr lang="en-US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Negotiated separate</a:t>
                      </a:r>
                      <a:r>
                        <a:rPr lang="en-US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peace talks</a:t>
                      </a:r>
                      <a:endParaRPr lang="en-US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 Farmland</a:t>
                      </a:r>
                      <a:r>
                        <a:rPr lang="en-US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provided geographic defense</a:t>
                      </a:r>
                      <a:r>
                        <a:rPr lang="en-US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endParaRPr lang="en-US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699278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 Lost 7,000 soldiers</a:t>
                      </a:r>
                      <a:endParaRPr lang="en-US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 Lost 6,000 soldiers (1% of the population)</a:t>
                      </a:r>
                      <a:endParaRPr lang="en-US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3824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505200" y="1524000"/>
            <a:ext cx="5410200" cy="4876800"/>
          </a:xfrm>
        </p:spPr>
        <p:txBody>
          <a:bodyPr/>
          <a:lstStyle/>
          <a:p>
            <a:pPr fontAlgn="ctr"/>
            <a:r>
              <a:rPr lang="en-US" sz="2400" dirty="0" smtClean="0"/>
              <a:t>Sent </a:t>
            </a:r>
            <a:r>
              <a:rPr lang="en-US" sz="2400" dirty="0"/>
              <a:t>in Count </a:t>
            </a:r>
            <a:r>
              <a:rPr lang="en-US" sz="2400" dirty="0" err="1"/>
              <a:t>Folke</a:t>
            </a:r>
            <a:r>
              <a:rPr lang="en-US" sz="2400" dirty="0"/>
              <a:t> Bernadotte </a:t>
            </a:r>
            <a:r>
              <a:rPr lang="en-US" sz="2400" dirty="0" smtClean="0"/>
              <a:t>as an </a:t>
            </a:r>
            <a:r>
              <a:rPr lang="en-US" sz="2400" dirty="0"/>
              <a:t>UN mediator to </a:t>
            </a:r>
            <a:r>
              <a:rPr lang="en-US" sz="2400" dirty="0" smtClean="0"/>
              <a:t>re-enforce </a:t>
            </a:r>
            <a:r>
              <a:rPr lang="en-US" sz="2400" dirty="0"/>
              <a:t>Resolution </a:t>
            </a:r>
            <a:r>
              <a:rPr lang="en-US" sz="2400" dirty="0" smtClean="0"/>
              <a:t>181</a:t>
            </a:r>
            <a:endParaRPr lang="en-US" sz="2400" dirty="0" smtClean="0"/>
          </a:p>
          <a:p>
            <a:pPr fontAlgn="ctr"/>
            <a:r>
              <a:rPr lang="en-US" sz="2400" dirty="0" smtClean="0"/>
              <a:t>Both </a:t>
            </a:r>
            <a:r>
              <a:rPr lang="en-US" sz="2400" dirty="0"/>
              <a:t>sides rejected and questioned his </a:t>
            </a:r>
            <a:r>
              <a:rPr lang="en-US" sz="2400" dirty="0" smtClean="0"/>
              <a:t>appeals</a:t>
            </a:r>
          </a:p>
          <a:p>
            <a:pPr fontAlgn="ctr"/>
            <a:r>
              <a:rPr lang="en-US" sz="2400" dirty="0" smtClean="0"/>
              <a:t>Was assassinated, mid-truce, in </a:t>
            </a:r>
            <a:r>
              <a:rPr lang="en-US" sz="2400" dirty="0"/>
              <a:t>September by an Israeli group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457200"/>
            <a:ext cx="7543800" cy="914400"/>
          </a:xfrm>
        </p:spPr>
        <p:txBody>
          <a:bodyPr/>
          <a:lstStyle/>
          <a:p>
            <a:r>
              <a:rPr lang="en-US" dirty="0" smtClean="0"/>
              <a:t>UN Involvement</a:t>
            </a:r>
            <a:endParaRPr lang="en-US" dirty="0"/>
          </a:p>
        </p:txBody>
      </p:sp>
      <p:pic>
        <p:nvPicPr>
          <p:cNvPr id="4" name="Picture 2" descr="http://upload.wikimedia.org/wikipedia/commons/d/d7/Folke-Bernadot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074" y="1905000"/>
            <a:ext cx="3045725" cy="3899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7613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14400" y="1447800"/>
            <a:ext cx="7772400" cy="5181600"/>
          </a:xfrm>
        </p:spPr>
        <p:txBody>
          <a:bodyPr>
            <a:normAutofit fontScale="77500" lnSpcReduction="20000"/>
          </a:bodyPr>
          <a:lstStyle/>
          <a:p>
            <a:pPr fontAlgn="ctr"/>
            <a:r>
              <a:rPr lang="en-US" sz="2200" dirty="0" smtClean="0"/>
              <a:t>Left behind a violent and continuing legacy…</a:t>
            </a:r>
          </a:p>
          <a:p>
            <a:pPr fontAlgn="ctr"/>
            <a:r>
              <a:rPr lang="en-US" sz="2200" dirty="0" smtClean="0"/>
              <a:t>Israeli side:</a:t>
            </a:r>
          </a:p>
          <a:p>
            <a:pPr fontAlgn="ctr">
              <a:buFontTx/>
              <a:buChar char="-"/>
            </a:pPr>
            <a:r>
              <a:rPr lang="en-US" sz="2200" dirty="0" smtClean="0"/>
              <a:t>Increased land coverage</a:t>
            </a:r>
          </a:p>
          <a:p>
            <a:pPr fontAlgn="ctr">
              <a:buFontTx/>
              <a:buChar char="-"/>
            </a:pPr>
            <a:r>
              <a:rPr lang="en-US" sz="2200" dirty="0" smtClean="0"/>
              <a:t>Increased nationalism</a:t>
            </a:r>
          </a:p>
          <a:p>
            <a:pPr fontAlgn="ctr">
              <a:buFontTx/>
              <a:buChar char="-"/>
            </a:pPr>
            <a:r>
              <a:rPr lang="en-US" sz="2200" dirty="0" smtClean="0"/>
              <a:t>½ million </a:t>
            </a:r>
            <a:r>
              <a:rPr lang="en-US" sz="2200" dirty="0"/>
              <a:t>J</a:t>
            </a:r>
            <a:r>
              <a:rPr lang="en-US" sz="2200" dirty="0" smtClean="0"/>
              <a:t>ewish settlers</a:t>
            </a:r>
          </a:p>
          <a:p>
            <a:pPr fontAlgn="ctr">
              <a:buFontTx/>
              <a:buChar char="-"/>
            </a:pPr>
            <a:r>
              <a:rPr lang="en-US" sz="2200" dirty="0" smtClean="0"/>
              <a:t>Still not recognized by Arab states</a:t>
            </a:r>
          </a:p>
          <a:p>
            <a:pPr fontAlgn="ctr"/>
            <a:r>
              <a:rPr lang="en-US" sz="2200" dirty="0" smtClean="0"/>
              <a:t>Arab side:</a:t>
            </a:r>
          </a:p>
          <a:p>
            <a:pPr fontAlgn="ctr">
              <a:buFontTx/>
              <a:buChar char="-"/>
            </a:pPr>
            <a:r>
              <a:rPr lang="en-US" sz="2200" dirty="0" smtClean="0"/>
              <a:t>Palestinian refugees, totaling 2,000,000</a:t>
            </a:r>
          </a:p>
          <a:p>
            <a:pPr fontAlgn="ctr">
              <a:buFontTx/>
              <a:buChar char="-"/>
            </a:pPr>
            <a:r>
              <a:rPr lang="en-US" sz="2200" dirty="0" smtClean="0"/>
              <a:t>Palestinians  were harassed by the Israeli army, forced to follow Jewish rules, and were economically dependent on the Jewish job market</a:t>
            </a:r>
          </a:p>
          <a:p>
            <a:pPr fontAlgn="ctr">
              <a:buFontTx/>
              <a:buChar char="-"/>
            </a:pPr>
            <a:r>
              <a:rPr lang="en-US" sz="2200" dirty="0" smtClean="0"/>
              <a:t>A major blow to Arab pride and unity</a:t>
            </a:r>
            <a:endParaRPr lang="en-US" sz="2200" dirty="0"/>
          </a:p>
          <a:p>
            <a:pPr fontAlgn="ctr"/>
            <a:r>
              <a:rPr lang="en-US" sz="2200" dirty="0"/>
              <a:t>L</a:t>
            </a:r>
            <a:r>
              <a:rPr lang="en-US" sz="2200" dirty="0" smtClean="0"/>
              <a:t>ed to additional conflicts/later effects</a:t>
            </a:r>
          </a:p>
          <a:p>
            <a:pPr fontAlgn="ctr">
              <a:buFontTx/>
              <a:buChar char="-"/>
            </a:pPr>
            <a:r>
              <a:rPr lang="en-US" sz="2200" dirty="0" smtClean="0"/>
              <a:t>Six Day War 1967</a:t>
            </a:r>
          </a:p>
          <a:p>
            <a:pPr fontAlgn="ctr">
              <a:buFontTx/>
              <a:buChar char="-"/>
            </a:pPr>
            <a:r>
              <a:rPr lang="en-US" sz="2200" dirty="0" smtClean="0"/>
              <a:t>Resolution 242</a:t>
            </a:r>
          </a:p>
          <a:p>
            <a:pPr fontAlgn="ctr">
              <a:buFontTx/>
              <a:buChar char="-"/>
            </a:pPr>
            <a:r>
              <a:rPr lang="en-US" sz="2200" dirty="0" smtClean="0"/>
              <a:t>“Crossing” War 1973</a:t>
            </a:r>
          </a:p>
          <a:p>
            <a:pPr fontAlgn="ctr">
              <a:buFontTx/>
              <a:buChar char="-"/>
            </a:pPr>
            <a:r>
              <a:rPr lang="en-US" sz="2200" dirty="0" smtClean="0"/>
              <a:t>Israeli-Jordanian Peace Treaty 1979</a:t>
            </a:r>
          </a:p>
          <a:p>
            <a:pPr fontAlgn="ctr">
              <a:buFontTx/>
              <a:buChar char="-"/>
            </a:pPr>
            <a:r>
              <a:rPr lang="en-US" sz="2200" dirty="0" smtClean="0"/>
              <a:t>Palestinian Liberation Organization</a:t>
            </a:r>
          </a:p>
          <a:p>
            <a:pPr fontAlgn="ctr">
              <a:buFontTx/>
              <a:buChar char="-"/>
            </a:pPr>
            <a:r>
              <a:rPr lang="en-US" sz="2200" i="1" dirty="0" smtClean="0"/>
              <a:t>Intifada</a:t>
            </a:r>
          </a:p>
          <a:p>
            <a:pPr fontAlgn="ctr">
              <a:buFontTx/>
              <a:buChar char="-"/>
            </a:pPr>
            <a:r>
              <a:rPr lang="en-US" sz="2200" dirty="0" smtClean="0"/>
              <a:t>Involvement of international powers like the US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2000" y="533400"/>
            <a:ext cx="7543800" cy="914400"/>
          </a:xfrm>
        </p:spPr>
        <p:txBody>
          <a:bodyPr/>
          <a:lstStyle/>
          <a:p>
            <a:r>
              <a:rPr lang="en-US" dirty="0" smtClean="0"/>
              <a:t>The Legacy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1636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lemental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2189</TotalTime>
  <Words>753</Words>
  <Application>Microsoft Office PowerPoint</Application>
  <PresentationFormat>On-screen Show (4:3)</PresentationFormat>
  <Paragraphs>81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Elemental</vt:lpstr>
      <vt:lpstr>The Second World War and the creation of the State of Israel</vt:lpstr>
      <vt:lpstr>WW2 impact on Palestine leading up to the issue of separate states </vt:lpstr>
      <vt:lpstr>Mandate of Israel- British possession</vt:lpstr>
      <vt:lpstr>Mandate of Israel- UN possession</vt:lpstr>
      <vt:lpstr>The 1948 Arab-Israeli War</vt:lpstr>
      <vt:lpstr>The 1948 Arab-Israeli War</vt:lpstr>
      <vt:lpstr>Arab vs Israeli</vt:lpstr>
      <vt:lpstr>UN Involvement</vt:lpstr>
      <vt:lpstr>The Legacy</vt:lpstr>
      <vt:lpstr>Bibliography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Second World War and the creation of the State of Israel</dc:title>
  <dc:creator>Ebony Harris</dc:creator>
  <cp:lastModifiedBy>Brendan Toohey</cp:lastModifiedBy>
  <cp:revision>27</cp:revision>
  <dcterms:created xsi:type="dcterms:W3CDTF">2012-08-26T12:24:37Z</dcterms:created>
  <dcterms:modified xsi:type="dcterms:W3CDTF">2012-09-13T06:24:30Z</dcterms:modified>
</cp:coreProperties>
</file>